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25"/>
  </p:notesMasterIdLst>
  <p:sldIdLst>
    <p:sldId id="256" r:id="rId2"/>
    <p:sldId id="257" r:id="rId3"/>
    <p:sldId id="258" r:id="rId4"/>
    <p:sldId id="261" r:id="rId5"/>
    <p:sldId id="260" r:id="rId6"/>
    <p:sldId id="283" r:id="rId7"/>
    <p:sldId id="284" r:id="rId8"/>
    <p:sldId id="274" r:id="rId9"/>
    <p:sldId id="275" r:id="rId10"/>
    <p:sldId id="276" r:id="rId11"/>
    <p:sldId id="277" r:id="rId12"/>
    <p:sldId id="278" r:id="rId13"/>
    <p:sldId id="273" r:id="rId14"/>
    <p:sldId id="285" r:id="rId15"/>
    <p:sldId id="287" r:id="rId16"/>
    <p:sldId id="286" r:id="rId17"/>
    <p:sldId id="262" r:id="rId18"/>
    <p:sldId id="272" r:id="rId19"/>
    <p:sldId id="269" r:id="rId20"/>
    <p:sldId id="270" r:id="rId21"/>
    <p:sldId id="265" r:id="rId22"/>
    <p:sldId id="271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71321C-F264-4304-B406-77B67555A2BF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0AB161-0477-4E75-A8E6-04D19C5F1F87}">
      <dgm:prSet phldrT="[Text]"/>
      <dgm:spPr/>
      <dgm:t>
        <a:bodyPr/>
        <a:lstStyle/>
        <a:p>
          <a:r>
            <a:rPr lang="en-US" dirty="0" smtClean="0"/>
            <a:t>Polyphonic Signal</a:t>
          </a:r>
          <a:endParaRPr lang="en-US" dirty="0"/>
        </a:p>
      </dgm:t>
    </dgm:pt>
    <dgm:pt modelId="{EE3499B5-7018-4A76-9CED-6ECBB57C824A}" type="parTrans" cxnId="{AE25FF2B-A15B-445E-AD8E-546389F3C5BA}">
      <dgm:prSet/>
      <dgm:spPr/>
      <dgm:t>
        <a:bodyPr/>
        <a:lstStyle/>
        <a:p>
          <a:endParaRPr lang="en-US"/>
        </a:p>
      </dgm:t>
    </dgm:pt>
    <dgm:pt modelId="{75AD8287-73F8-45A9-B30C-EF3404691B3B}" type="sibTrans" cxnId="{AE25FF2B-A15B-445E-AD8E-546389F3C5BA}">
      <dgm:prSet/>
      <dgm:spPr/>
      <dgm:t>
        <a:bodyPr/>
        <a:lstStyle/>
        <a:p>
          <a:endParaRPr lang="en-US"/>
        </a:p>
      </dgm:t>
    </dgm:pt>
    <dgm:pt modelId="{D648F2D5-6067-4793-AC0F-F136BC7DBCA0}">
      <dgm:prSet phldrT="[Text]"/>
      <dgm:spPr/>
      <dgm:t>
        <a:bodyPr/>
        <a:lstStyle/>
        <a:p>
          <a:r>
            <a:rPr lang="en-US" dirty="0" smtClean="0"/>
            <a:t>Melody Estimation</a:t>
          </a:r>
          <a:endParaRPr lang="en-US" dirty="0"/>
        </a:p>
      </dgm:t>
    </dgm:pt>
    <dgm:pt modelId="{ADA88AAC-2553-4DAB-AAED-4F328F0BB29C}" type="parTrans" cxnId="{CA216650-0525-4046-8C47-21C4A9EDF619}">
      <dgm:prSet/>
      <dgm:spPr/>
      <dgm:t>
        <a:bodyPr/>
        <a:lstStyle/>
        <a:p>
          <a:endParaRPr lang="en-US"/>
        </a:p>
      </dgm:t>
    </dgm:pt>
    <dgm:pt modelId="{86569AE6-2A59-4B15-BAD0-E3B159F2852F}" type="sibTrans" cxnId="{CA216650-0525-4046-8C47-21C4A9EDF619}">
      <dgm:prSet/>
      <dgm:spPr/>
      <dgm:t>
        <a:bodyPr/>
        <a:lstStyle/>
        <a:p>
          <a:endParaRPr lang="en-US"/>
        </a:p>
      </dgm:t>
    </dgm:pt>
    <dgm:pt modelId="{BDF1E4C7-4047-4198-A280-5E420F5942DA}">
      <dgm:prSet phldrT="[Text]"/>
      <dgm:spPr/>
      <dgm:t>
        <a:bodyPr/>
        <a:lstStyle/>
        <a:p>
          <a:r>
            <a:rPr lang="en-US" dirty="0" smtClean="0"/>
            <a:t>Source Separated Audio</a:t>
          </a:r>
          <a:endParaRPr lang="en-US" dirty="0"/>
        </a:p>
      </dgm:t>
    </dgm:pt>
    <dgm:pt modelId="{1B984950-2E56-405A-ABAF-A96855256C6F}" type="parTrans" cxnId="{89D7310E-58CA-43DA-8B1A-92ACABA641E1}">
      <dgm:prSet/>
      <dgm:spPr/>
      <dgm:t>
        <a:bodyPr/>
        <a:lstStyle/>
        <a:p>
          <a:endParaRPr lang="en-US"/>
        </a:p>
      </dgm:t>
    </dgm:pt>
    <dgm:pt modelId="{9C59899D-F8E2-4F79-B09B-1C00886553F6}" type="sibTrans" cxnId="{89D7310E-58CA-43DA-8B1A-92ACABA641E1}">
      <dgm:prSet/>
      <dgm:spPr/>
      <dgm:t>
        <a:bodyPr/>
        <a:lstStyle/>
        <a:p>
          <a:endParaRPr lang="en-US"/>
        </a:p>
      </dgm:t>
    </dgm:pt>
    <dgm:pt modelId="{2F942862-2921-4F79-AD6D-56C6F205559C}">
      <dgm:prSet phldrT="[Text]"/>
      <dgm:spPr/>
      <dgm:t>
        <a:bodyPr/>
        <a:lstStyle/>
        <a:p>
          <a:r>
            <a:rPr lang="en-US" dirty="0" smtClean="0"/>
            <a:t>Feature Extraction</a:t>
          </a:r>
          <a:endParaRPr lang="en-US" dirty="0"/>
        </a:p>
      </dgm:t>
    </dgm:pt>
    <dgm:pt modelId="{E313A531-07C6-4D4C-AA04-8B029988FAF6}" type="parTrans" cxnId="{FC7AA127-EA84-484A-BDE0-ADC1CD6F91A5}">
      <dgm:prSet/>
      <dgm:spPr/>
      <dgm:t>
        <a:bodyPr/>
        <a:lstStyle/>
        <a:p>
          <a:endParaRPr lang="en-US"/>
        </a:p>
      </dgm:t>
    </dgm:pt>
    <dgm:pt modelId="{4212D981-6026-4AFF-A97C-C264DCD2BA80}" type="sibTrans" cxnId="{FC7AA127-EA84-484A-BDE0-ADC1CD6F91A5}">
      <dgm:prSet/>
      <dgm:spPr/>
      <dgm:t>
        <a:bodyPr/>
        <a:lstStyle/>
        <a:p>
          <a:endParaRPr lang="en-US"/>
        </a:p>
      </dgm:t>
    </dgm:pt>
    <dgm:pt modelId="{A95214B3-490C-462E-90E9-1C0C6A03840D}">
      <dgm:prSet phldrT="[Text]"/>
      <dgm:spPr/>
      <dgm:t>
        <a:bodyPr/>
        <a:lstStyle/>
        <a:p>
          <a:r>
            <a:rPr lang="en-US" dirty="0" smtClean="0"/>
            <a:t>Feature Sets</a:t>
          </a:r>
          <a:endParaRPr lang="en-US" dirty="0"/>
        </a:p>
      </dgm:t>
    </dgm:pt>
    <dgm:pt modelId="{D2B37761-FE02-4F26-8602-9E4F86843A0F}" type="parTrans" cxnId="{076059F2-DE47-432C-89AA-39D58FDF6A13}">
      <dgm:prSet/>
      <dgm:spPr/>
      <dgm:t>
        <a:bodyPr/>
        <a:lstStyle/>
        <a:p>
          <a:endParaRPr lang="en-US"/>
        </a:p>
      </dgm:t>
    </dgm:pt>
    <dgm:pt modelId="{7ECA3F6C-5AF5-44EA-AA1B-DB6E18AF1D91}" type="sibTrans" cxnId="{076059F2-DE47-432C-89AA-39D58FDF6A13}">
      <dgm:prSet/>
      <dgm:spPr/>
      <dgm:t>
        <a:bodyPr/>
        <a:lstStyle/>
        <a:p>
          <a:endParaRPr lang="en-US"/>
        </a:p>
      </dgm:t>
    </dgm:pt>
    <dgm:pt modelId="{009DCAB5-447E-4BEE-BFA7-52C7FB4E0504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2AAEFD47-BF99-4793-A380-472DB520B87A}" type="parTrans" cxnId="{3F44D9F0-A2CB-415C-9115-1EC456AE1BB4}">
      <dgm:prSet/>
      <dgm:spPr/>
      <dgm:t>
        <a:bodyPr/>
        <a:lstStyle/>
        <a:p>
          <a:endParaRPr lang="en-US"/>
        </a:p>
      </dgm:t>
    </dgm:pt>
    <dgm:pt modelId="{5266E86D-0C92-4AB0-BFDD-D61B7BDF4860}" type="sibTrans" cxnId="{3F44D9F0-A2CB-415C-9115-1EC456AE1BB4}">
      <dgm:prSet/>
      <dgm:spPr/>
      <dgm:t>
        <a:bodyPr/>
        <a:lstStyle/>
        <a:p>
          <a:endParaRPr lang="en-US"/>
        </a:p>
      </dgm:t>
    </dgm:pt>
    <dgm:pt modelId="{6BB3213E-A116-484D-98F8-81EC91F18554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64A7E2E9-3968-4AC7-B016-F8238762018E}" type="parTrans" cxnId="{B51C622C-1CF5-4AD3-A80D-25DB12CFEFC4}">
      <dgm:prSet/>
      <dgm:spPr/>
      <dgm:t>
        <a:bodyPr/>
        <a:lstStyle/>
        <a:p>
          <a:endParaRPr lang="en-US"/>
        </a:p>
      </dgm:t>
    </dgm:pt>
    <dgm:pt modelId="{5D85012F-DB6E-4CED-BAF2-1BF40211BC66}" type="sibTrans" cxnId="{B51C622C-1CF5-4AD3-A80D-25DB12CFEFC4}">
      <dgm:prSet/>
      <dgm:spPr/>
      <dgm:t>
        <a:bodyPr/>
        <a:lstStyle/>
        <a:p>
          <a:endParaRPr lang="en-US"/>
        </a:p>
      </dgm:t>
    </dgm:pt>
    <dgm:pt modelId="{5D6021ED-D632-49F2-AD72-224C19C0E4A0}" type="pres">
      <dgm:prSet presAssocID="{3E71321C-F264-4304-B406-77B67555A2B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EBFD6C-1F18-4B8B-9CED-016C89A32803}" type="pres">
      <dgm:prSet presAssocID="{710AB161-0477-4E75-A8E6-04D19C5F1F87}" presName="compNode" presStyleCnt="0"/>
      <dgm:spPr/>
    </dgm:pt>
    <dgm:pt modelId="{AD2B84FB-BC9F-4C56-9D26-1F0A45DFF77A}" type="pres">
      <dgm:prSet presAssocID="{710AB161-0477-4E75-A8E6-04D19C5F1F87}" presName="noGeometry" presStyleCnt="0"/>
      <dgm:spPr/>
    </dgm:pt>
    <dgm:pt modelId="{EF83A6A6-7727-4DEB-A28A-F541E343E0A7}" type="pres">
      <dgm:prSet presAssocID="{710AB161-0477-4E75-A8E6-04D19C5F1F87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95D5-9D24-40C8-A54D-7B24CDB24A4B}" type="pres">
      <dgm:prSet presAssocID="{710AB161-0477-4E75-A8E6-04D19C5F1F87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5E5E65B8-A332-48AC-BF5F-D09BD921AD0D}" type="pres">
      <dgm:prSet presAssocID="{710AB161-0477-4E75-A8E6-04D19C5F1F87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DB7E9F-F5C1-4A14-B793-8FB33F387986}" type="pres">
      <dgm:prSet presAssocID="{710AB161-0477-4E75-A8E6-04D19C5F1F87}" presName="aSpace" presStyleCnt="0"/>
      <dgm:spPr/>
    </dgm:pt>
    <dgm:pt modelId="{69B62148-46CD-433A-AE21-A9102172E66E}" type="pres">
      <dgm:prSet presAssocID="{BDF1E4C7-4047-4198-A280-5E420F5942DA}" presName="compNode" presStyleCnt="0"/>
      <dgm:spPr/>
    </dgm:pt>
    <dgm:pt modelId="{5EBB0FB4-0CB4-4942-9A5D-757D75F5DE89}" type="pres">
      <dgm:prSet presAssocID="{BDF1E4C7-4047-4198-A280-5E420F5942DA}" presName="noGeometry" presStyleCnt="0"/>
      <dgm:spPr/>
    </dgm:pt>
    <dgm:pt modelId="{90A561F5-798E-4B7E-A4CF-EB7B7A394289}" type="pres">
      <dgm:prSet presAssocID="{BDF1E4C7-4047-4198-A280-5E420F5942DA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BF529-F39F-49AA-8427-C7F988EFE665}" type="pres">
      <dgm:prSet presAssocID="{BDF1E4C7-4047-4198-A280-5E420F5942DA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DC8E4F94-7D62-41B6-A1C3-2133F60702A2}" type="pres">
      <dgm:prSet presAssocID="{BDF1E4C7-4047-4198-A280-5E420F5942DA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B9CC61-E835-4A32-9D00-6D6559C897E6}" type="pres">
      <dgm:prSet presAssocID="{BDF1E4C7-4047-4198-A280-5E420F5942DA}" presName="aSpace" presStyleCnt="0"/>
      <dgm:spPr/>
    </dgm:pt>
    <dgm:pt modelId="{514BFE96-21ED-4E45-9E6A-0C1F06AFCA89}" type="pres">
      <dgm:prSet presAssocID="{A95214B3-490C-462E-90E9-1C0C6A03840D}" presName="compNode" presStyleCnt="0"/>
      <dgm:spPr/>
    </dgm:pt>
    <dgm:pt modelId="{966761BD-4734-422F-B004-2698D9E65CCF}" type="pres">
      <dgm:prSet presAssocID="{A95214B3-490C-462E-90E9-1C0C6A03840D}" presName="noGeometry" presStyleCnt="0"/>
      <dgm:spPr/>
    </dgm:pt>
    <dgm:pt modelId="{5B0CE0AE-CC22-4205-9846-E42906DDE83F}" type="pres">
      <dgm:prSet presAssocID="{A95214B3-490C-462E-90E9-1C0C6A03840D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9CFF7-5A9E-4097-94EC-A6D9E6E00434}" type="pres">
      <dgm:prSet presAssocID="{A95214B3-490C-462E-90E9-1C0C6A03840D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2673C644-5882-4BB8-AD90-B5A5E7C8C131}" type="pres">
      <dgm:prSet presAssocID="{A95214B3-490C-462E-90E9-1C0C6A03840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80BF7D-7231-4755-ABDA-39D923BE3965}" type="presOf" srcId="{009DCAB5-447E-4BEE-BFA7-52C7FB4E0504}" destId="{5B0CE0AE-CC22-4205-9846-E42906DDE83F}" srcOrd="0" destOrd="0" presId="urn:microsoft.com/office/officeart/2005/8/layout/hProcess6"/>
    <dgm:cxn modelId="{3F44D9F0-A2CB-415C-9115-1EC456AE1BB4}" srcId="{A95214B3-490C-462E-90E9-1C0C6A03840D}" destId="{009DCAB5-447E-4BEE-BFA7-52C7FB4E0504}" srcOrd="0" destOrd="0" parTransId="{2AAEFD47-BF99-4793-A380-472DB520B87A}" sibTransId="{5266E86D-0C92-4AB0-BFDD-D61B7BDF4860}"/>
    <dgm:cxn modelId="{4E8806A8-C19A-4C9C-9840-399607ECFBB8}" type="presOf" srcId="{D648F2D5-6067-4793-AC0F-F136BC7DBCA0}" destId="{F63C95D5-9D24-40C8-A54D-7B24CDB24A4B}" srcOrd="1" destOrd="0" presId="urn:microsoft.com/office/officeart/2005/8/layout/hProcess6"/>
    <dgm:cxn modelId="{89D7310E-58CA-43DA-8B1A-92ACABA641E1}" srcId="{3E71321C-F264-4304-B406-77B67555A2BF}" destId="{BDF1E4C7-4047-4198-A280-5E420F5942DA}" srcOrd="1" destOrd="0" parTransId="{1B984950-2E56-405A-ABAF-A96855256C6F}" sibTransId="{9C59899D-F8E2-4F79-B09B-1C00886553F6}"/>
    <dgm:cxn modelId="{620640CA-53D5-4A43-AE79-7EA87A599301}" type="presOf" srcId="{710AB161-0477-4E75-A8E6-04D19C5F1F87}" destId="{5E5E65B8-A332-48AC-BF5F-D09BD921AD0D}" srcOrd="0" destOrd="0" presId="urn:microsoft.com/office/officeart/2005/8/layout/hProcess6"/>
    <dgm:cxn modelId="{CA216650-0525-4046-8C47-21C4A9EDF619}" srcId="{710AB161-0477-4E75-A8E6-04D19C5F1F87}" destId="{D648F2D5-6067-4793-AC0F-F136BC7DBCA0}" srcOrd="0" destOrd="0" parTransId="{ADA88AAC-2553-4DAB-AAED-4F328F0BB29C}" sibTransId="{86569AE6-2A59-4B15-BAD0-E3B159F2852F}"/>
    <dgm:cxn modelId="{F23C8B30-04AB-471C-9D67-4391A9298FAF}" type="presOf" srcId="{6BB3213E-A116-484D-98F8-81EC91F18554}" destId="{8AB9CFF7-5A9E-4097-94EC-A6D9E6E00434}" srcOrd="1" destOrd="1" presId="urn:microsoft.com/office/officeart/2005/8/layout/hProcess6"/>
    <dgm:cxn modelId="{B51C622C-1CF5-4AD3-A80D-25DB12CFEFC4}" srcId="{A95214B3-490C-462E-90E9-1C0C6A03840D}" destId="{6BB3213E-A116-484D-98F8-81EC91F18554}" srcOrd="1" destOrd="0" parTransId="{64A7E2E9-3968-4AC7-B016-F8238762018E}" sibTransId="{5D85012F-DB6E-4CED-BAF2-1BF40211BC66}"/>
    <dgm:cxn modelId="{1F5A39CF-8D36-4412-969D-92BF15BB5C0E}" type="presOf" srcId="{6BB3213E-A116-484D-98F8-81EC91F18554}" destId="{5B0CE0AE-CC22-4205-9846-E42906DDE83F}" srcOrd="0" destOrd="1" presId="urn:microsoft.com/office/officeart/2005/8/layout/hProcess6"/>
    <dgm:cxn modelId="{CFD4203C-3EB4-4CF5-BB08-10D9D7A7EE4F}" type="presOf" srcId="{BDF1E4C7-4047-4198-A280-5E420F5942DA}" destId="{DC8E4F94-7D62-41B6-A1C3-2133F60702A2}" srcOrd="0" destOrd="0" presId="urn:microsoft.com/office/officeart/2005/8/layout/hProcess6"/>
    <dgm:cxn modelId="{46D4E7F2-007F-46C6-81CA-63882B242E52}" type="presOf" srcId="{D648F2D5-6067-4793-AC0F-F136BC7DBCA0}" destId="{EF83A6A6-7727-4DEB-A28A-F541E343E0A7}" srcOrd="0" destOrd="0" presId="urn:microsoft.com/office/officeart/2005/8/layout/hProcess6"/>
    <dgm:cxn modelId="{9F1A953D-0404-4CC2-B983-C1FFE989616C}" type="presOf" srcId="{A95214B3-490C-462E-90E9-1C0C6A03840D}" destId="{2673C644-5882-4BB8-AD90-B5A5E7C8C131}" srcOrd="0" destOrd="0" presId="urn:microsoft.com/office/officeart/2005/8/layout/hProcess6"/>
    <dgm:cxn modelId="{D1576F42-03D8-4268-9F5E-B8EEFCCE519F}" type="presOf" srcId="{2F942862-2921-4F79-AD6D-56C6F205559C}" destId="{90A561F5-798E-4B7E-A4CF-EB7B7A394289}" srcOrd="0" destOrd="0" presId="urn:microsoft.com/office/officeart/2005/8/layout/hProcess6"/>
    <dgm:cxn modelId="{1D467D5E-D68B-4A30-816C-56E8085DEEFB}" type="presOf" srcId="{2F942862-2921-4F79-AD6D-56C6F205559C}" destId="{229BF529-F39F-49AA-8427-C7F988EFE665}" srcOrd="1" destOrd="0" presId="urn:microsoft.com/office/officeart/2005/8/layout/hProcess6"/>
    <dgm:cxn modelId="{FC7AA127-EA84-484A-BDE0-ADC1CD6F91A5}" srcId="{BDF1E4C7-4047-4198-A280-5E420F5942DA}" destId="{2F942862-2921-4F79-AD6D-56C6F205559C}" srcOrd="0" destOrd="0" parTransId="{E313A531-07C6-4D4C-AA04-8B029988FAF6}" sibTransId="{4212D981-6026-4AFF-A97C-C264DCD2BA80}"/>
    <dgm:cxn modelId="{AE25FF2B-A15B-445E-AD8E-546389F3C5BA}" srcId="{3E71321C-F264-4304-B406-77B67555A2BF}" destId="{710AB161-0477-4E75-A8E6-04D19C5F1F87}" srcOrd="0" destOrd="0" parTransId="{EE3499B5-7018-4A76-9CED-6ECBB57C824A}" sibTransId="{75AD8287-73F8-45A9-B30C-EF3404691B3B}"/>
    <dgm:cxn modelId="{C9DD3524-91EE-4CEA-ADC6-83CB4914365C}" type="presOf" srcId="{009DCAB5-447E-4BEE-BFA7-52C7FB4E0504}" destId="{8AB9CFF7-5A9E-4097-94EC-A6D9E6E00434}" srcOrd="1" destOrd="0" presId="urn:microsoft.com/office/officeart/2005/8/layout/hProcess6"/>
    <dgm:cxn modelId="{7C0E6929-6B0F-41D7-8A6B-98B153CFACD2}" type="presOf" srcId="{3E71321C-F264-4304-B406-77B67555A2BF}" destId="{5D6021ED-D632-49F2-AD72-224C19C0E4A0}" srcOrd="0" destOrd="0" presId="urn:microsoft.com/office/officeart/2005/8/layout/hProcess6"/>
    <dgm:cxn modelId="{076059F2-DE47-432C-89AA-39D58FDF6A13}" srcId="{3E71321C-F264-4304-B406-77B67555A2BF}" destId="{A95214B3-490C-462E-90E9-1C0C6A03840D}" srcOrd="2" destOrd="0" parTransId="{D2B37761-FE02-4F26-8602-9E4F86843A0F}" sibTransId="{7ECA3F6C-5AF5-44EA-AA1B-DB6E18AF1D91}"/>
    <dgm:cxn modelId="{68378126-F7DD-41F2-96C9-10C114EA8608}" type="presParOf" srcId="{5D6021ED-D632-49F2-AD72-224C19C0E4A0}" destId="{F6EBFD6C-1F18-4B8B-9CED-016C89A32803}" srcOrd="0" destOrd="0" presId="urn:microsoft.com/office/officeart/2005/8/layout/hProcess6"/>
    <dgm:cxn modelId="{863FC88E-3E5A-47FE-9D7B-7690AF642F6A}" type="presParOf" srcId="{F6EBFD6C-1F18-4B8B-9CED-016C89A32803}" destId="{AD2B84FB-BC9F-4C56-9D26-1F0A45DFF77A}" srcOrd="0" destOrd="0" presId="urn:microsoft.com/office/officeart/2005/8/layout/hProcess6"/>
    <dgm:cxn modelId="{3428D1EA-88DB-4BFF-A379-65D27F0ADA4E}" type="presParOf" srcId="{F6EBFD6C-1F18-4B8B-9CED-016C89A32803}" destId="{EF83A6A6-7727-4DEB-A28A-F541E343E0A7}" srcOrd="1" destOrd="0" presId="urn:microsoft.com/office/officeart/2005/8/layout/hProcess6"/>
    <dgm:cxn modelId="{75C6F25C-9582-44FB-8562-9F417BF075AF}" type="presParOf" srcId="{F6EBFD6C-1F18-4B8B-9CED-016C89A32803}" destId="{F63C95D5-9D24-40C8-A54D-7B24CDB24A4B}" srcOrd="2" destOrd="0" presId="urn:microsoft.com/office/officeart/2005/8/layout/hProcess6"/>
    <dgm:cxn modelId="{335439BB-C97C-458B-B6CF-DD180B9D9355}" type="presParOf" srcId="{F6EBFD6C-1F18-4B8B-9CED-016C89A32803}" destId="{5E5E65B8-A332-48AC-BF5F-D09BD921AD0D}" srcOrd="3" destOrd="0" presId="urn:microsoft.com/office/officeart/2005/8/layout/hProcess6"/>
    <dgm:cxn modelId="{77931D5B-836B-49FF-8C44-DD2CA65BFAE3}" type="presParOf" srcId="{5D6021ED-D632-49F2-AD72-224C19C0E4A0}" destId="{42DB7E9F-F5C1-4A14-B793-8FB33F387986}" srcOrd="1" destOrd="0" presId="urn:microsoft.com/office/officeart/2005/8/layout/hProcess6"/>
    <dgm:cxn modelId="{BB8F4561-1313-4507-8B10-34E045403B65}" type="presParOf" srcId="{5D6021ED-D632-49F2-AD72-224C19C0E4A0}" destId="{69B62148-46CD-433A-AE21-A9102172E66E}" srcOrd="2" destOrd="0" presId="urn:microsoft.com/office/officeart/2005/8/layout/hProcess6"/>
    <dgm:cxn modelId="{0B6B65ED-2953-4383-A86F-7A6278BC8D35}" type="presParOf" srcId="{69B62148-46CD-433A-AE21-A9102172E66E}" destId="{5EBB0FB4-0CB4-4942-9A5D-757D75F5DE89}" srcOrd="0" destOrd="0" presId="urn:microsoft.com/office/officeart/2005/8/layout/hProcess6"/>
    <dgm:cxn modelId="{374664E6-3E56-49BA-A5F4-F731118B0541}" type="presParOf" srcId="{69B62148-46CD-433A-AE21-A9102172E66E}" destId="{90A561F5-798E-4B7E-A4CF-EB7B7A394289}" srcOrd="1" destOrd="0" presId="urn:microsoft.com/office/officeart/2005/8/layout/hProcess6"/>
    <dgm:cxn modelId="{8E601408-4944-4C3C-ACA2-C2DE1842EF5D}" type="presParOf" srcId="{69B62148-46CD-433A-AE21-A9102172E66E}" destId="{229BF529-F39F-49AA-8427-C7F988EFE665}" srcOrd="2" destOrd="0" presId="urn:microsoft.com/office/officeart/2005/8/layout/hProcess6"/>
    <dgm:cxn modelId="{C289612B-18C6-46DC-A934-1C9CC1F4878A}" type="presParOf" srcId="{69B62148-46CD-433A-AE21-A9102172E66E}" destId="{DC8E4F94-7D62-41B6-A1C3-2133F60702A2}" srcOrd="3" destOrd="0" presId="urn:microsoft.com/office/officeart/2005/8/layout/hProcess6"/>
    <dgm:cxn modelId="{7C6EC539-2DDF-42D9-A0D9-0E9C3436CC21}" type="presParOf" srcId="{5D6021ED-D632-49F2-AD72-224C19C0E4A0}" destId="{DEB9CC61-E835-4A32-9D00-6D6559C897E6}" srcOrd="3" destOrd="0" presId="urn:microsoft.com/office/officeart/2005/8/layout/hProcess6"/>
    <dgm:cxn modelId="{E5D2508A-6939-40B0-BB27-FE259B6EF066}" type="presParOf" srcId="{5D6021ED-D632-49F2-AD72-224C19C0E4A0}" destId="{514BFE96-21ED-4E45-9E6A-0C1F06AFCA89}" srcOrd="4" destOrd="0" presId="urn:microsoft.com/office/officeart/2005/8/layout/hProcess6"/>
    <dgm:cxn modelId="{F451AF08-63E5-41C9-913D-7F4BE71F4101}" type="presParOf" srcId="{514BFE96-21ED-4E45-9E6A-0C1F06AFCA89}" destId="{966761BD-4734-422F-B004-2698D9E65CCF}" srcOrd="0" destOrd="0" presId="urn:microsoft.com/office/officeart/2005/8/layout/hProcess6"/>
    <dgm:cxn modelId="{64187EEA-3B60-49A4-874A-5947FE66211E}" type="presParOf" srcId="{514BFE96-21ED-4E45-9E6A-0C1F06AFCA89}" destId="{5B0CE0AE-CC22-4205-9846-E42906DDE83F}" srcOrd="1" destOrd="0" presId="urn:microsoft.com/office/officeart/2005/8/layout/hProcess6"/>
    <dgm:cxn modelId="{E3D2806D-DEE8-405B-A72F-208E72E867B4}" type="presParOf" srcId="{514BFE96-21ED-4E45-9E6A-0C1F06AFCA89}" destId="{8AB9CFF7-5A9E-4097-94EC-A6D9E6E00434}" srcOrd="2" destOrd="0" presId="urn:microsoft.com/office/officeart/2005/8/layout/hProcess6"/>
    <dgm:cxn modelId="{F5BB561A-9B38-4DC0-9F7D-34A55EB75F36}" type="presParOf" srcId="{514BFE96-21ED-4E45-9E6A-0C1F06AFCA89}" destId="{2673C644-5882-4BB8-AD90-B5A5E7C8C13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3A6A6-7727-4DEB-A28A-F541E343E0A7}">
      <dsp:nvSpPr>
        <dsp:cNvPr id="0" name=""/>
        <dsp:cNvSpPr/>
      </dsp:nvSpPr>
      <dsp:spPr>
        <a:xfrm>
          <a:off x="672348" y="529868"/>
          <a:ext cx="2669173" cy="233319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Melody Estimation</a:t>
          </a:r>
          <a:endParaRPr lang="en-US" sz="1500" kern="1200" dirty="0"/>
        </a:p>
      </dsp:txBody>
      <dsp:txXfrm>
        <a:off x="1339641" y="879847"/>
        <a:ext cx="1301221" cy="1633235"/>
      </dsp:txXfrm>
    </dsp:sp>
    <dsp:sp modelId="{5E5E65B8-A332-48AC-BF5F-D09BD921AD0D}">
      <dsp:nvSpPr>
        <dsp:cNvPr id="0" name=""/>
        <dsp:cNvSpPr/>
      </dsp:nvSpPr>
      <dsp:spPr>
        <a:xfrm>
          <a:off x="5055" y="1029171"/>
          <a:ext cx="1334586" cy="1334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Polyphonic Signal</a:t>
          </a:r>
          <a:endParaRPr lang="en-US" sz="1500" kern="1200" dirty="0"/>
        </a:p>
      </dsp:txBody>
      <dsp:txXfrm>
        <a:off x="200501" y="1224617"/>
        <a:ext cx="943694" cy="943694"/>
      </dsp:txXfrm>
    </dsp:sp>
    <dsp:sp modelId="{90A561F5-798E-4B7E-A4CF-EB7B7A394289}">
      <dsp:nvSpPr>
        <dsp:cNvPr id="0" name=""/>
        <dsp:cNvSpPr/>
      </dsp:nvSpPr>
      <dsp:spPr>
        <a:xfrm>
          <a:off x="4175638" y="529868"/>
          <a:ext cx="2669173" cy="233319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Feature Extraction</a:t>
          </a:r>
          <a:endParaRPr lang="en-US" sz="1500" kern="1200" dirty="0"/>
        </a:p>
      </dsp:txBody>
      <dsp:txXfrm>
        <a:off x="4842931" y="879847"/>
        <a:ext cx="1301221" cy="1633235"/>
      </dsp:txXfrm>
    </dsp:sp>
    <dsp:sp modelId="{DC8E4F94-7D62-41B6-A1C3-2133F60702A2}">
      <dsp:nvSpPr>
        <dsp:cNvPr id="0" name=""/>
        <dsp:cNvSpPr/>
      </dsp:nvSpPr>
      <dsp:spPr>
        <a:xfrm>
          <a:off x="3508345" y="1029171"/>
          <a:ext cx="1334586" cy="1334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Source Separated Audio</a:t>
          </a:r>
          <a:endParaRPr lang="en-US" sz="1500" kern="1200" dirty="0"/>
        </a:p>
      </dsp:txBody>
      <dsp:txXfrm>
        <a:off x="3703791" y="1224617"/>
        <a:ext cx="943694" cy="943694"/>
      </dsp:txXfrm>
    </dsp:sp>
    <dsp:sp modelId="{5B0CE0AE-CC22-4205-9846-E42906DDE83F}">
      <dsp:nvSpPr>
        <dsp:cNvPr id="0" name=""/>
        <dsp:cNvSpPr/>
      </dsp:nvSpPr>
      <dsp:spPr>
        <a:xfrm>
          <a:off x="7678928" y="529868"/>
          <a:ext cx="2669173" cy="233319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Classification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Clustering</a:t>
          </a:r>
          <a:endParaRPr lang="en-US" sz="1500" kern="1200" dirty="0"/>
        </a:p>
      </dsp:txBody>
      <dsp:txXfrm>
        <a:off x="8346221" y="879847"/>
        <a:ext cx="1301221" cy="1633235"/>
      </dsp:txXfrm>
    </dsp:sp>
    <dsp:sp modelId="{2673C644-5882-4BB8-AD90-B5A5E7C8C131}">
      <dsp:nvSpPr>
        <dsp:cNvPr id="0" name=""/>
        <dsp:cNvSpPr/>
      </dsp:nvSpPr>
      <dsp:spPr>
        <a:xfrm>
          <a:off x="7011635" y="1029171"/>
          <a:ext cx="1334586" cy="1334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Feature Sets</a:t>
          </a:r>
          <a:endParaRPr lang="en-US" sz="1500" kern="1200" dirty="0"/>
        </a:p>
      </dsp:txBody>
      <dsp:txXfrm>
        <a:off x="7207081" y="1224617"/>
        <a:ext cx="943694" cy="943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674A3-5AA2-47C3-AC16-628864A7CBB9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D49B5-C734-4CF9-919C-CE71C692B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6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D49B5-C734-4CF9-919C-CE71C692B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D49B5-C734-4CF9-919C-CE71C692B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5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D49B5-C734-4CF9-919C-CE71C692B1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6374D-D7FB-438E-810C-A38F63684995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5C82-8A33-4721-AEC6-6BAEEA906D5D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BCCD-81E0-4619-83A9-ED05068E966F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0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43EB-C939-4BA5-9C2B-EFBF28BC2127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8872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11C2-7C7B-43D1-AE12-0BDD12034C5B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43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F71-0208-40A9-BEAB-FDE23843717F}" type="datetime1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04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8F71-0208-40A9-BEAB-FDE23843717F}" type="datetime1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445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D655-7553-4571-80A5-18348B2FA4B6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1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6294-9E1F-45EA-9470-C464BA15C5B0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8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2794B-6366-45ED-9327-50FC2D431F7B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9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262B1-AE51-454D-8FC0-FF8925646B3E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4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3CB30-E05D-41BC-BCBA-91AFC9E251C2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6102-B047-4BD2-9735-E4BC5E0B9E97}" type="datetime1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5D5E7-AED3-4C3F-ADA5-4CE27A8E1C37}" type="datetime1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2880-03DB-460F-84DB-01007B193B80}" type="datetime1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5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05F5-69D4-4BEF-B279-BF69A60F6DEF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739-CD62-4F4B-98BF-D38FB155A458}" type="datetime1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5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2818F71-0208-40A9-BEAB-FDE23843717F}" type="datetime1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Fundamentals of Speaker Recognition, COMSE6998-005-2014-1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3000FF3-CD64-4F9D-A99C-FE857773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31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/data_set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Musical Genre Classification using Melodic Features and Source Separated Audio from Polyphonic Signals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4348065"/>
            <a:ext cx="9440034" cy="674831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Dhaivat</a:t>
            </a:r>
            <a:r>
              <a:rPr lang="en-US" dirty="0" smtClean="0"/>
              <a:t> Shah</a:t>
            </a:r>
          </a:p>
          <a:p>
            <a:r>
              <a:rPr lang="en-US" dirty="0" smtClean="0"/>
              <a:t>ds3267@columbia.edu</a:t>
            </a:r>
          </a:p>
        </p:txBody>
      </p:sp>
    </p:spTree>
    <p:extLst>
      <p:ext uri="{BB962C8B-B14F-4D97-AF65-F5344CB8AC3E}">
        <p14:creationId xmlns:p14="http://schemas.microsoft.com/office/powerpoint/2010/main" val="32253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(F0) - classical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3" y="1731963"/>
            <a:ext cx="7785949" cy="4059237"/>
          </a:xfrm>
        </p:spPr>
      </p:pic>
    </p:spTree>
    <p:extLst>
      <p:ext uri="{BB962C8B-B14F-4D97-AF65-F5344CB8AC3E}">
        <p14:creationId xmlns:p14="http://schemas.microsoft.com/office/powerpoint/2010/main" val="2983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(F0) - rock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3" y="1731963"/>
            <a:ext cx="7785949" cy="4059237"/>
          </a:xfrm>
        </p:spPr>
      </p:pic>
    </p:spTree>
    <p:extLst>
      <p:ext uri="{BB962C8B-B14F-4D97-AF65-F5344CB8AC3E}">
        <p14:creationId xmlns:p14="http://schemas.microsoft.com/office/powerpoint/2010/main" val="102880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(F0) - Jazz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3" y="1731963"/>
            <a:ext cx="7785949" cy="4059237"/>
          </a:xfrm>
        </p:spPr>
      </p:pic>
    </p:spTree>
    <p:extLst>
      <p:ext uri="{BB962C8B-B14F-4D97-AF65-F5344CB8AC3E}">
        <p14:creationId xmlns:p14="http://schemas.microsoft.com/office/powerpoint/2010/main" val="35480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Pitch Based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Variance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Skewness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Kurtosis</a:t>
            </a:r>
          </a:p>
          <a:p>
            <a:r>
              <a:rPr lang="en-US" b="1" dirty="0" smtClean="0"/>
              <a:t>Vibration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Variance</a:t>
            </a:r>
          </a:p>
          <a:p>
            <a:r>
              <a:rPr lang="en-US" b="1" dirty="0" smtClean="0"/>
              <a:t>Others</a:t>
            </a:r>
          </a:p>
          <a:p>
            <a:r>
              <a:rPr lang="en-US" b="1" dirty="0" smtClean="0"/>
              <a:t>MFCC</a:t>
            </a:r>
          </a:p>
          <a:p>
            <a:r>
              <a:rPr lang="en-US" b="1" dirty="0" smtClean="0"/>
              <a:t>Combined</a:t>
            </a:r>
          </a:p>
        </p:txBody>
      </p:sp>
    </p:spTree>
    <p:extLst>
      <p:ext uri="{BB962C8B-B14F-4D97-AF65-F5344CB8AC3E}">
        <p14:creationId xmlns:p14="http://schemas.microsoft.com/office/powerpoint/2010/main" val="5659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b="1" dirty="0" err="1" smtClean="0"/>
              <a:t>Skewness</a:t>
            </a:r>
            <a:endParaRPr lang="en-US" sz="1600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</a:rPr>
              <a:t>Skewness</a:t>
            </a:r>
            <a:r>
              <a:rPr lang="en-US" sz="1400" dirty="0">
                <a:effectLst/>
              </a:rPr>
              <a:t> is a measure of the asymmetry of the data around the sample mean. </a:t>
            </a:r>
            <a:endParaRPr lang="en-US" sz="1400" dirty="0" smtClean="0">
              <a:effectLst/>
            </a:endParaRPr>
          </a:p>
          <a:p>
            <a:pPr marL="450000" lvl="1" indent="0">
              <a:buNone/>
            </a:pPr>
            <a:endParaRPr lang="en-US" sz="1400" b="1" dirty="0" smtClean="0"/>
          </a:p>
          <a:p>
            <a:r>
              <a:rPr lang="en-US" sz="1600" b="1" dirty="0" smtClean="0"/>
              <a:t>Kurtosis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Kurtosis is a measure of how outlier-prone a distribution </a:t>
            </a:r>
            <a:r>
              <a:rPr lang="en-US" sz="1400" dirty="0" smtClean="0">
                <a:effectLst/>
              </a:rPr>
              <a:t>is.</a:t>
            </a:r>
          </a:p>
          <a:p>
            <a:pPr marL="450000" lvl="1" indent="0">
              <a:buNone/>
            </a:pPr>
            <a:endParaRPr lang="en-US" sz="1400" b="1" dirty="0" smtClean="0"/>
          </a:p>
          <a:p>
            <a:r>
              <a:rPr lang="en-US" sz="1600" b="1" dirty="0" smtClean="0"/>
              <a:t>MFCC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Take the Fourier transform of (a windowed excerpt of) a signal.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Map the powers of the spectrum obtained above onto the </a:t>
            </a:r>
            <a:r>
              <a:rPr lang="en-US" sz="1400" dirty="0" err="1" smtClean="0"/>
              <a:t>mel</a:t>
            </a:r>
            <a:r>
              <a:rPr lang="en-US" sz="1400" dirty="0" smtClean="0"/>
              <a:t> scale, using triangular overlapping windows.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Take the logs of the powers at each of the </a:t>
            </a:r>
            <a:r>
              <a:rPr lang="en-US" sz="1400" dirty="0" err="1" smtClean="0"/>
              <a:t>mel</a:t>
            </a:r>
            <a:r>
              <a:rPr lang="en-US" sz="1400" dirty="0" smtClean="0"/>
              <a:t> frequencies.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Take the discrete cosine transform of the list of </a:t>
            </a:r>
            <a:r>
              <a:rPr lang="en-US" sz="1400" dirty="0" err="1" smtClean="0"/>
              <a:t>mel</a:t>
            </a:r>
            <a:r>
              <a:rPr lang="en-US" sz="1400" dirty="0" smtClean="0"/>
              <a:t> log powers, as if it were a signal.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The MFCCs are the amplitudes of the resulting spectrum.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42" y="2052602"/>
            <a:ext cx="1076806" cy="550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142" y="3067169"/>
            <a:ext cx="1078465" cy="5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2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Nearest Neighbors (KNN) Classifier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An object is classified by a majority vote of its neighbors, with the object being assigned to the class most common among its </a:t>
            </a:r>
            <a:r>
              <a:rPr lang="en-US" i="1" dirty="0">
                <a:effectLst/>
              </a:rPr>
              <a:t>k</a:t>
            </a:r>
            <a:r>
              <a:rPr lang="en-US" dirty="0">
                <a:effectLst/>
              </a:rPr>
              <a:t> nearest </a:t>
            </a:r>
            <a:r>
              <a:rPr lang="en-US" dirty="0" smtClean="0">
                <a:effectLst/>
              </a:rPr>
              <a:t>neighbors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</a:rPr>
              <a:t>Value of k: depends on number of genres.</a:t>
            </a:r>
            <a:endParaRPr lang="en-US" dirty="0" smtClean="0"/>
          </a:p>
          <a:p>
            <a:r>
              <a:rPr lang="en-US" dirty="0" smtClean="0"/>
              <a:t>Gaussian Naive Bayes</a:t>
            </a:r>
          </a:p>
          <a:p>
            <a:r>
              <a:rPr lang="en-US" dirty="0" smtClean="0"/>
              <a:t>Support Vector Machine Classifier (SVC) - ‘</a:t>
            </a:r>
            <a:r>
              <a:rPr lang="en-US" dirty="0" err="1" smtClean="0"/>
              <a:t>rbf</a:t>
            </a:r>
            <a:r>
              <a:rPr lang="en-US" dirty="0" smtClean="0"/>
              <a:t>’ kernel</a:t>
            </a:r>
          </a:p>
          <a:p>
            <a:r>
              <a:rPr lang="en-US" dirty="0" smtClean="0"/>
              <a:t>Linear SVC - ‘linear’ kernel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effectLst/>
              </a:rPr>
              <a:t>Technique: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</a:rPr>
              <a:t>K Nearest Neighbors (KNN)</a:t>
            </a:r>
          </a:p>
          <a:p>
            <a:r>
              <a:rPr lang="en-US" b="1" dirty="0" smtClean="0">
                <a:effectLst/>
              </a:rPr>
              <a:t>Scores: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>
                <a:effectLst/>
              </a:rPr>
              <a:t>Homogeneity</a:t>
            </a:r>
            <a:r>
              <a:rPr lang="en-US" dirty="0">
                <a:effectLst/>
              </a:rPr>
              <a:t>: each cluster contains only members of a single class.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Completeness</a:t>
            </a:r>
            <a:r>
              <a:rPr lang="en-US" dirty="0">
                <a:effectLst/>
              </a:rPr>
              <a:t>: all members of a given class are assigned to the same cluster.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V-measure</a:t>
            </a:r>
            <a:r>
              <a:rPr lang="en-US" dirty="0"/>
              <a:t>: Harmonic mean of the previous two measures.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Adjusted Rand index</a:t>
            </a:r>
            <a:r>
              <a:rPr lang="en-US" dirty="0"/>
              <a:t>: Function that measures the similarity of the two assignments, ignoring permutations and with chance normalization.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Adjusted Mutual Information:</a:t>
            </a:r>
            <a:r>
              <a:rPr lang="en-US" dirty="0">
                <a:effectLst/>
              </a:rPr>
              <a:t> is a function that measures the agreement of the two assignments, ignoring </a:t>
            </a:r>
            <a:r>
              <a:rPr lang="en-US" dirty="0" smtClean="0">
                <a:effectLst/>
              </a:rPr>
              <a:t>permutations.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err="1" smtClean="0"/>
              <a:t>Soxexam</a:t>
            </a:r>
            <a:endParaRPr lang="en-U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au to wav format conversion</a:t>
            </a:r>
          </a:p>
          <a:p>
            <a:r>
              <a:rPr lang="en-US" b="1" dirty="0" err="1" smtClean="0"/>
              <a:t>separateLeadStereo</a:t>
            </a:r>
            <a:endParaRPr lang="en-U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Separate into solo, music parts – both GSMM and IMM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Estimate pitch values</a:t>
            </a:r>
          </a:p>
          <a:p>
            <a:r>
              <a:rPr lang="en-US" b="1" dirty="0"/>
              <a:t>python/</a:t>
            </a:r>
            <a:r>
              <a:rPr lang="en-US" b="1" dirty="0" err="1"/>
              <a:t>matlab</a:t>
            </a:r>
            <a:endParaRPr lang="en-US" b="1" dirty="0"/>
          </a:p>
          <a:p>
            <a:r>
              <a:rPr lang="en-US" b="1" dirty="0" err="1" smtClean="0"/>
              <a:t>numpy</a:t>
            </a:r>
            <a:r>
              <a:rPr lang="en-US" b="1" dirty="0" smtClean="0"/>
              <a:t>/</a:t>
            </a:r>
            <a:r>
              <a:rPr lang="en-US" b="1" dirty="0" err="1" smtClean="0"/>
              <a:t>scipy</a:t>
            </a:r>
            <a:endParaRPr lang="en-US" b="1" dirty="0" smtClean="0"/>
          </a:p>
          <a:p>
            <a:r>
              <a:rPr lang="en-US" b="1" dirty="0" err="1" smtClean="0"/>
              <a:t>Scikit</a:t>
            </a:r>
            <a:r>
              <a:rPr lang="en-US" b="1" dirty="0" smtClean="0"/>
              <a:t> Learn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Classification and Clustering</a:t>
            </a:r>
          </a:p>
          <a:p>
            <a:r>
              <a:rPr lang="en-US" b="1" dirty="0" smtClean="0"/>
              <a:t>MFCC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Baseline calculation (Mean and Variance)</a:t>
            </a:r>
          </a:p>
        </p:txBody>
      </p:sp>
    </p:spTree>
    <p:extLst>
      <p:ext uri="{BB962C8B-B14F-4D97-AF65-F5344CB8AC3E}">
        <p14:creationId xmlns:p14="http://schemas.microsoft.com/office/powerpoint/2010/main" val="27660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GTZAN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dataset consists of 1000 audio tracks each 30 seconds long.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It contains 10 genres, each represented by 100 tracks. 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tracks are all 22050Hz Mono 16-bit audio files in .au format</a:t>
            </a:r>
            <a:r>
              <a:rPr lang="en-US" dirty="0" smtClean="0">
                <a:effectLst/>
              </a:rPr>
              <a:t>.</a:t>
            </a:r>
          </a:p>
          <a:p>
            <a:pPr marL="6997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</a:rPr>
              <a:t>Genres – Blues, Classical, Country, Disco, </a:t>
            </a:r>
            <a:r>
              <a:rPr lang="en-US" dirty="0" err="1" smtClean="0">
                <a:effectLst/>
              </a:rPr>
              <a:t>Hiphop</a:t>
            </a:r>
            <a:endParaRPr lang="en-US" dirty="0" smtClean="0">
              <a:effectLst/>
            </a:endParaRPr>
          </a:p>
          <a:p>
            <a:pPr marL="414000" lvl="1" indent="0">
              <a:buNone/>
            </a:pPr>
            <a:r>
              <a:rPr lang="en-US" dirty="0">
                <a:effectLst/>
              </a:rPr>
              <a:t>	</a:t>
            </a:r>
            <a:r>
              <a:rPr lang="en-US" dirty="0" smtClean="0">
                <a:effectLst/>
              </a:rPr>
              <a:t>		    Jazz, Metal, Pop, Reggae, Rock</a:t>
            </a:r>
            <a:endParaRPr lang="en-US" dirty="0" smtClean="0"/>
          </a:p>
          <a:p>
            <a:r>
              <a:rPr lang="en-US" b="1" dirty="0" smtClean="0"/>
              <a:t>Processed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First 10 from each of the genres.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Total of 100 tracks.</a:t>
            </a:r>
          </a:p>
          <a:p>
            <a:r>
              <a:rPr lang="en-US" b="1" dirty="0" err="1" smtClean="0"/>
              <a:t>ReducedSubset</a:t>
            </a:r>
            <a:endParaRPr lang="en-U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Classical, Pop, Rock genres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All Genres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940225"/>
              </p:ext>
            </p:extLst>
          </p:nvPr>
        </p:nvGraphicFramePr>
        <p:xfrm>
          <a:off x="1267375" y="1580050"/>
          <a:ext cx="9386595" cy="20172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7319"/>
                <a:gridCol w="1877319"/>
                <a:gridCol w="1877319"/>
                <a:gridCol w="1877319"/>
                <a:gridCol w="1877319"/>
              </a:tblGrid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Classification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KNN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Gaussian NB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Linear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SVC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SVC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MFCC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0.32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0.6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0.44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0.28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0.28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0.28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0.54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284850"/>
              </p:ext>
            </p:extLst>
          </p:nvPr>
        </p:nvGraphicFramePr>
        <p:xfrm>
          <a:off x="1901372" y="3938153"/>
          <a:ext cx="8128002" cy="277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Clustering</a:t>
                      </a:r>
                      <a:endParaRPr 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Homogeneity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Completeness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Measure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Adjusted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Rand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core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Adjusted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Mutual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I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nfo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MFCC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0.411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0.437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0.424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0.173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0.262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0.207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6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Musical Genre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term used to describe music that has similar properties, in those </a:t>
            </a:r>
            <a:r>
              <a:rPr lang="en-US" dirty="0" smtClean="0"/>
              <a:t>aspects </a:t>
            </a:r>
            <a:r>
              <a:rPr lang="en-US" dirty="0"/>
              <a:t>of music that differ from the others</a:t>
            </a:r>
            <a:endParaRPr lang="en-US" dirty="0" smtClean="0"/>
          </a:p>
          <a:p>
            <a:r>
              <a:rPr lang="en-US" b="1" dirty="0" smtClean="0"/>
              <a:t>Melody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The single </a:t>
            </a:r>
            <a:r>
              <a:rPr lang="en-US" dirty="0"/>
              <a:t>(monophonic) pitch sequence that a </a:t>
            </a:r>
            <a:r>
              <a:rPr lang="en-US" dirty="0" smtClean="0"/>
              <a:t>listener </a:t>
            </a:r>
            <a:r>
              <a:rPr lang="en-US" dirty="0"/>
              <a:t>might reproduce if asked to whistle or hum a piece of polyphonic </a:t>
            </a:r>
            <a:r>
              <a:rPr lang="en-US" dirty="0" smtClean="0"/>
              <a:t>music.</a:t>
            </a:r>
          </a:p>
          <a:p>
            <a:r>
              <a:rPr lang="en-US" b="1" dirty="0" smtClean="0"/>
              <a:t>Pitch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erceptual </a:t>
            </a:r>
            <a:r>
              <a:rPr lang="en-US" dirty="0"/>
              <a:t>property that allows the ordering of sounds on a frequency-related scale.</a:t>
            </a:r>
            <a:endParaRPr lang="en-US" dirty="0" smtClean="0"/>
          </a:p>
          <a:p>
            <a:r>
              <a:rPr lang="en-US" b="1" dirty="0" err="1" smtClean="0"/>
              <a:t>Polyphany</a:t>
            </a:r>
            <a:endParaRPr lang="en-U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exture </a:t>
            </a:r>
            <a:r>
              <a:rPr lang="en-US" dirty="0"/>
              <a:t>consisting of two or more simultaneous lines of independent melody, as opposed to music with just one voice (monophony) or music with one dominant melodic voice accompanied by chords (homophony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Source Separation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Estimation of main melody from a polyphonic signal.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Specific Genres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801892"/>
              </p:ext>
            </p:extLst>
          </p:nvPr>
        </p:nvGraphicFramePr>
        <p:xfrm>
          <a:off x="1267375" y="1580050"/>
          <a:ext cx="9386595" cy="20172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7319"/>
                <a:gridCol w="1877319"/>
                <a:gridCol w="1877319"/>
                <a:gridCol w="1877319"/>
                <a:gridCol w="1877319"/>
              </a:tblGrid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Classification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KNN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Gaussian NB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Linear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SVC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SVC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MFCC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0.46</a:t>
                      </a:r>
                      <a:endParaRPr lang="en-US" sz="1600" b="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0.73</a:t>
                      </a:r>
                      <a:endParaRPr lang="en-US" sz="1600" b="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0.6</a:t>
                      </a:r>
                      <a:endParaRPr lang="en-US" sz="1600" b="0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1.00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0.8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1.00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0.93</a:t>
                      </a:r>
                      <a:endParaRPr lang="en-US" sz="1600" b="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0.93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0.8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</a:tr>
              <a:tr h="33620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1.00</a:t>
                      </a:r>
                      <a:endParaRPr lang="en-US" sz="1600" b="1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 marL="82899" marR="82899" marT="41450" marB="4145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823086"/>
              </p:ext>
            </p:extLst>
          </p:nvPr>
        </p:nvGraphicFramePr>
        <p:xfrm>
          <a:off x="1901372" y="3938153"/>
          <a:ext cx="8128002" cy="277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Clustering</a:t>
                      </a:r>
                      <a:endParaRPr 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Homogeneity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Completeness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Measure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Adjusted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Rand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core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Adjusted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Mutual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I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nfo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MFCC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0.389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0.441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0.413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0.340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0.342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Pitch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Solo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Combined </a:t>
                      </a:r>
                      <a:r>
                        <a:rPr lang="en-US" sz="1600" b="1" dirty="0" err="1" smtClean="0"/>
                        <a:t>Orig</a:t>
                      </a:r>
                      <a:endParaRPr lang="en-US" sz="1600" b="1" dirty="0"/>
                    </a:p>
                  </a:txBody>
                  <a:tcPr marL="82899" marR="82899" marT="41450" marB="4145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1.00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method proposed does not work great for all genres in general.</a:t>
            </a:r>
          </a:p>
          <a:p>
            <a:r>
              <a:rPr lang="en-US" dirty="0" smtClean="0"/>
              <a:t>However, when used to classify or cluster genres suitable for the particular method, it performs way better than other approaches.</a:t>
            </a:r>
          </a:p>
          <a:p>
            <a:r>
              <a:rPr lang="en-US" dirty="0" smtClean="0"/>
              <a:t>Extracting pitch from the source separated audio as compared to the original signal, provides better results in most cases.</a:t>
            </a:r>
          </a:p>
          <a:p>
            <a:r>
              <a:rPr lang="en-US" dirty="0" smtClean="0"/>
              <a:t>Combining the features extracted with the standard MFCC features increases accuracy in most cases.</a:t>
            </a:r>
          </a:p>
          <a:p>
            <a:r>
              <a:rPr lang="en-US" dirty="0" smtClean="0"/>
              <a:t>In a classification task, augmenting pitch features to the other suited features should provide promising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pyFASST</a:t>
            </a:r>
            <a:r>
              <a:rPr lang="en-US" dirty="0" smtClean="0"/>
              <a:t> – Jean-Louis </a:t>
            </a:r>
            <a:r>
              <a:rPr lang="en-US" dirty="0" err="1" smtClean="0"/>
              <a:t>Durrieu</a:t>
            </a:r>
            <a:r>
              <a:rPr lang="en-US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Python implementation of the Flexible Audio Source Separation Toolbox </a:t>
            </a:r>
            <a:endParaRPr lang="en-US" dirty="0" smtClean="0"/>
          </a:p>
          <a:p>
            <a:r>
              <a:rPr lang="en-US" dirty="0">
                <a:effectLst/>
              </a:rPr>
              <a:t>Slaney, Malcolm. "Auditory toolbox." </a:t>
            </a:r>
            <a:r>
              <a:rPr lang="en-US" i="1" dirty="0">
                <a:effectLst/>
              </a:rPr>
              <a:t>Interval Research Corporation, Tech. Rep</a:t>
            </a:r>
            <a:r>
              <a:rPr lang="en-US" dirty="0">
                <a:effectLst/>
              </a:rPr>
              <a:t>10 (1998): 1998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  <a:hlinkClick r:id="rId2"/>
              </a:rPr>
              <a:t>http://marsyas.info/download/data_sets</a:t>
            </a:r>
            <a:r>
              <a:rPr lang="en-US" dirty="0" smtClean="0">
                <a:effectLst/>
                <a:hlinkClick r:id="rId2"/>
              </a:rPr>
              <a:t>/</a:t>
            </a:r>
            <a:endParaRPr lang="en-US" dirty="0" smtClean="0">
              <a:effectLst/>
            </a:endParaRPr>
          </a:p>
          <a:p>
            <a:r>
              <a:rPr lang="en-US" dirty="0" err="1">
                <a:effectLst/>
              </a:rPr>
              <a:t>Salamon</a:t>
            </a:r>
            <a:r>
              <a:rPr lang="en-US" dirty="0">
                <a:effectLst/>
              </a:rPr>
              <a:t>, Justin, Bruno Rocha, and Emilia Gómez. "Musical genre classification using melody features extracted from polyphonic music </a:t>
            </a:r>
            <a:r>
              <a:rPr lang="en-US" dirty="0" err="1">
                <a:effectLst/>
              </a:rPr>
              <a:t>signals."</a:t>
            </a:r>
            <a:r>
              <a:rPr lang="en-US" i="1" dirty="0" err="1">
                <a:effectLst/>
              </a:rPr>
              <a:t>Acoustics</a:t>
            </a:r>
            <a:r>
              <a:rPr lang="en-US" i="1" dirty="0">
                <a:effectLst/>
              </a:rPr>
              <a:t>, Speech and Signal Processing (ICASSP), 2012 IEEE International Conference on</a:t>
            </a:r>
            <a:r>
              <a:rPr lang="en-US" dirty="0">
                <a:effectLst/>
              </a:rPr>
              <a:t>. IEEE, 2012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Durrieu</a:t>
            </a:r>
            <a:r>
              <a:rPr lang="en-US" dirty="0">
                <a:effectLst/>
              </a:rPr>
              <a:t>, J-L., et al. "Source/filter model for unsupervised main melody extraction from polyphonic audio signals." </a:t>
            </a:r>
            <a:r>
              <a:rPr lang="en-US" i="1" dirty="0">
                <a:effectLst/>
              </a:rPr>
              <a:t>Audio, Speech, and Language Processing, IEEE Transactions on</a:t>
            </a:r>
            <a:r>
              <a:rPr lang="en-US" dirty="0">
                <a:effectLst/>
              </a:rPr>
              <a:t> 18.3 (2010): 564-575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>
                <a:effectLst/>
              </a:rPr>
              <a:t>Sturm, Bob L. "An analysis of the GTZAN music genre dataset." </a:t>
            </a:r>
            <a:r>
              <a:rPr lang="en-US" i="1" dirty="0">
                <a:effectLst/>
              </a:rPr>
              <a:t>Proceedings of the second international ACM workshop on Music information retrieval with user-centered and multimodal strategies</a:t>
            </a:r>
            <a:r>
              <a:rPr lang="en-US" dirty="0">
                <a:effectLst/>
              </a:rPr>
              <a:t>. ACM, 2012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Panagakis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Yannis</a:t>
            </a:r>
            <a:r>
              <a:rPr lang="en-US" dirty="0">
                <a:effectLst/>
              </a:rPr>
              <a:t>, Constantine </a:t>
            </a:r>
            <a:r>
              <a:rPr lang="en-US" dirty="0" err="1">
                <a:effectLst/>
              </a:rPr>
              <a:t>Kotropoulos</a:t>
            </a:r>
            <a:r>
              <a:rPr lang="en-US" dirty="0">
                <a:effectLst/>
              </a:rPr>
              <a:t>, and Gonzalo R. Arce. "Music genre classification via sparse representations of auditory temporal modulations." </a:t>
            </a:r>
            <a:r>
              <a:rPr lang="en-US" i="1" dirty="0">
                <a:effectLst/>
              </a:rPr>
              <a:t>Proc. European Signal Process. Conf., Glasgow, Scotland</a:t>
            </a:r>
            <a:r>
              <a:rPr lang="en-US" dirty="0">
                <a:effectLst/>
              </a:rPr>
              <a:t>. 2009.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60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1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an audio signal, classify it into previously known categories.</a:t>
            </a:r>
          </a:p>
          <a:p>
            <a:r>
              <a:rPr lang="en-US" dirty="0" smtClean="0"/>
              <a:t>Given many audio signals, cluster them into similar genres.</a:t>
            </a:r>
            <a:endParaRPr lang="en-US" dirty="0"/>
          </a:p>
          <a:p>
            <a:r>
              <a:rPr lang="en-US" b="1" dirty="0" smtClean="0"/>
              <a:t>Applications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Casual Users: Listening to similar kinds of music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Academic/Professional users: Finding related sequences to analyze and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Music industry: Efficient retrieval and </a:t>
            </a:r>
            <a:r>
              <a:rPr lang="en-US" dirty="0" smtClean="0"/>
              <a:t>storage</a:t>
            </a:r>
            <a:endParaRPr lang="en-US" b="1" dirty="0" smtClean="0"/>
          </a:p>
          <a:p>
            <a:r>
              <a:rPr lang="en-US" b="1" dirty="0" smtClean="0"/>
              <a:t>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While </a:t>
            </a:r>
            <a:r>
              <a:rPr lang="en-US" dirty="0"/>
              <a:t>this comes naturally to people, it is quite </a:t>
            </a:r>
            <a:r>
              <a:rPr lang="en-US"/>
              <a:t>difficult </a:t>
            </a:r>
            <a:r>
              <a:rPr lang="en-US" smtClean="0"/>
              <a:t>programmatically, </a:t>
            </a:r>
            <a:r>
              <a:rPr lang="en-US" dirty="0"/>
              <a:t>due to polyphony</a:t>
            </a:r>
            <a:r>
              <a:rPr lang="en-US" dirty="0" smtClean="0"/>
              <a:t>.</a:t>
            </a:r>
            <a:endParaRPr lang="en-US" b="1" dirty="0" smtClean="0"/>
          </a:p>
          <a:p>
            <a:r>
              <a:rPr lang="en-US" b="1" dirty="0" smtClean="0"/>
              <a:t>Why not let people do it?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With the volume generated, it is simply impossible.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4500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643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518246"/>
              </p:ext>
            </p:extLst>
          </p:nvPr>
        </p:nvGraphicFramePr>
        <p:xfrm>
          <a:off x="914400" y="1731964"/>
          <a:ext cx="10353157" cy="3392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3795" y="5146158"/>
            <a:ext cx="1053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Melody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Proposed Techniques: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Temporal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Energy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Spectral Shape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Perceptual features</a:t>
            </a:r>
          </a:p>
          <a:p>
            <a:r>
              <a:rPr lang="en-US" dirty="0" smtClean="0"/>
              <a:t>Slow Temporal modulations of music recordings and the sparse representation based classifiers.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Accuracy: 91%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Previous best: 82.5</a:t>
            </a:r>
            <a:r>
              <a:rPr lang="en-US" dirty="0" smtClean="0"/>
              <a:t>%</a:t>
            </a:r>
          </a:p>
          <a:p>
            <a:r>
              <a:rPr lang="en-US" dirty="0" smtClean="0"/>
              <a:t>Pitch Based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50-60%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Synthetic Dataset: 90-95%</a:t>
            </a:r>
          </a:p>
        </p:txBody>
      </p:sp>
    </p:spTree>
    <p:extLst>
      <p:ext uri="{BB962C8B-B14F-4D97-AF65-F5344CB8AC3E}">
        <p14:creationId xmlns:p14="http://schemas.microsoft.com/office/powerpoint/2010/main" val="1706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Melody Extraction Process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1" y="3334357"/>
            <a:ext cx="9446950" cy="330085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4199" y="1700943"/>
            <a:ext cx="6712954" cy="15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Source/Filter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822" y="1801638"/>
            <a:ext cx="7166830" cy="39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Separation</a:t>
            </a:r>
            <a:endParaRPr lang="en-US" dirty="0"/>
          </a:p>
        </p:txBody>
      </p:sp>
      <p:pic>
        <p:nvPicPr>
          <p:cNvPr id="4" name="blues.00000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3313" y="3297238"/>
            <a:ext cx="609600" cy="609600"/>
          </a:xfrm>
        </p:spPr>
      </p:pic>
      <p:pic>
        <p:nvPicPr>
          <p:cNvPr id="5" name="blues_solo.000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1543" y="3296499"/>
            <a:ext cx="609600" cy="6096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15786" y="3452443"/>
            <a:ext cx="2402958" cy="29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6331" y="4404687"/>
            <a:ext cx="258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80436" y="4404687"/>
            <a:ext cx="255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(F0) - blues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63" y="1731963"/>
            <a:ext cx="7785949" cy="4059237"/>
          </a:xfrm>
        </p:spPr>
      </p:pic>
    </p:spTree>
    <p:extLst>
      <p:ext uri="{BB962C8B-B14F-4D97-AF65-F5344CB8AC3E}">
        <p14:creationId xmlns:p14="http://schemas.microsoft.com/office/powerpoint/2010/main" val="37251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TC104033929[[fn=Slate]]</Template>
  <TotalTime>278</TotalTime>
  <Words>903</Words>
  <Application>Microsoft Office PowerPoint</Application>
  <PresentationFormat>Widescreen</PresentationFormat>
  <Paragraphs>281</Paragraphs>
  <Slides>23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Calisto MT</vt:lpstr>
      <vt:lpstr>Trebuchet MS</vt:lpstr>
      <vt:lpstr>Wingdings 2</vt:lpstr>
      <vt:lpstr>Slate</vt:lpstr>
      <vt:lpstr>Musical Genre Classification using Melodic Features and Source Separated Audio from Polyphonic Signals</vt:lpstr>
      <vt:lpstr>Introduction</vt:lpstr>
      <vt:lpstr>Problem Definition</vt:lpstr>
      <vt:lpstr>Approach</vt:lpstr>
      <vt:lpstr>State of the Art</vt:lpstr>
      <vt:lpstr>Melody Extraction Process</vt:lpstr>
      <vt:lpstr>Source/Filter Model</vt:lpstr>
      <vt:lpstr>Source Separation</vt:lpstr>
      <vt:lpstr>Pitch (F0) - blues</vt:lpstr>
      <vt:lpstr>Pitch (F0) - classical</vt:lpstr>
      <vt:lpstr>Pitch (F0) - rock</vt:lpstr>
      <vt:lpstr>Pitch (F0) - Jazz</vt:lpstr>
      <vt:lpstr>Feature Set</vt:lpstr>
      <vt:lpstr>Features</vt:lpstr>
      <vt:lpstr>Classification</vt:lpstr>
      <vt:lpstr>Clustering</vt:lpstr>
      <vt:lpstr>Tools</vt:lpstr>
      <vt:lpstr>Dataset</vt:lpstr>
      <vt:lpstr>Results – All Genres</vt:lpstr>
      <vt:lpstr>Results – Specific Genres</vt:lpstr>
      <vt:lpstr>Conclusion</vt:lpstr>
      <vt:lpstr>References</vt:lpstr>
      <vt:lpstr>Thank You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Genre Classification using Melodic Features and Source Separated Audio from Polyphonic Signals</dc:title>
  <dc:creator>Default</dc:creator>
  <cp:lastModifiedBy>Default</cp:lastModifiedBy>
  <cp:revision>90</cp:revision>
  <dcterms:created xsi:type="dcterms:W3CDTF">2014-05-14T15:58:01Z</dcterms:created>
  <dcterms:modified xsi:type="dcterms:W3CDTF">2014-05-14T20:37:27Z</dcterms:modified>
</cp:coreProperties>
</file>